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198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78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602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350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22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29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80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50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86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10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1235-37F2-4C2D-AA41-A290AB6B3A42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97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11235-37F2-4C2D-AA41-A290AB6B3A42}" type="datetimeFigureOut">
              <a:rPr kumimoji="1" lang="ja-JP" altLang="en-US" smtClean="0"/>
              <a:t>2020/12/23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67B14-5BB0-4E6E-908C-537B2CCD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08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globalsecurity.jp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forms.gle/CWQhDssqvPNucsec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フローチャート: 処理 36"/>
          <p:cNvSpPr/>
          <p:nvPr/>
        </p:nvSpPr>
        <p:spPr>
          <a:xfrm>
            <a:off x="-137786" y="-100208"/>
            <a:ext cx="7177413" cy="6914388"/>
          </a:xfrm>
          <a:prstGeom prst="flowChartProcess">
            <a:avLst/>
          </a:prstGeom>
          <a:blipFill dpi="0" rotWithShape="1">
            <a:blip r:embed="rId2">
              <a:alphaModFix amt="56000"/>
            </a:blip>
            <a:srcRect/>
            <a:stretch>
              <a:fillRect/>
            </a:stretch>
          </a:blipFill>
          <a:ln>
            <a:noFill/>
          </a:ln>
          <a:effectLst>
            <a:softEdge rad="368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フローチャート: 処理 29"/>
          <p:cNvSpPr/>
          <p:nvPr/>
        </p:nvSpPr>
        <p:spPr>
          <a:xfrm>
            <a:off x="29927" y="3954869"/>
            <a:ext cx="6791425" cy="2531511"/>
          </a:xfrm>
          <a:prstGeom prst="flowChartProcess">
            <a:avLst/>
          </a:pr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91003" y="846464"/>
            <a:ext cx="6702459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3800" b="1" dirty="0">
                <a:ln w="9525">
                  <a:noFill/>
                  <a:prstDash val="solid"/>
                </a:ln>
                <a:solidFill>
                  <a:srgbClr val="0083E6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海外進出企業  </a:t>
            </a:r>
            <a:endParaRPr kumimoji="1" lang="en-US" altLang="ja-JP" sz="3800" b="1" dirty="0">
              <a:ln w="9525">
                <a:noFill/>
                <a:prstDash val="solid"/>
              </a:ln>
              <a:solidFill>
                <a:srgbClr val="0083E6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3800" b="1" dirty="0">
                <a:ln w="9525">
                  <a:noFill/>
                  <a:prstDash val="solid"/>
                </a:ln>
                <a:solidFill>
                  <a:srgbClr val="0083E6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安全対策</a:t>
            </a:r>
            <a:r>
              <a:rPr kumimoji="1" lang="ja-JP" altLang="en-US" sz="3800" b="1" dirty="0" smtClean="0">
                <a:ln w="9525">
                  <a:noFill/>
                  <a:prstDash val="solid"/>
                </a:ln>
                <a:solidFill>
                  <a:srgbClr val="0083E6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ウェブセミナー</a:t>
            </a:r>
            <a:r>
              <a:rPr kumimoji="1" lang="en-US" altLang="ja-JP" sz="3200" b="1" dirty="0" smtClean="0">
                <a:ln w="9525">
                  <a:noFill/>
                  <a:prstDash val="solid"/>
                </a:ln>
                <a:solidFill>
                  <a:srgbClr val="0083E6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kumimoji="1" lang="ja-JP" altLang="en-US" sz="3200" b="1" dirty="0" smtClean="0">
                <a:ln w="9525">
                  <a:noFill/>
                  <a:prstDash val="solid"/>
                </a:ln>
                <a:solidFill>
                  <a:srgbClr val="0083E6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大阪</a:t>
            </a:r>
            <a:r>
              <a:rPr kumimoji="1" lang="en-US" altLang="ja-JP" sz="3200" b="1" dirty="0" smtClean="0">
                <a:ln w="9525">
                  <a:noFill/>
                  <a:prstDash val="solid"/>
                </a:ln>
                <a:solidFill>
                  <a:srgbClr val="0083E6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endParaRPr kumimoji="1" lang="en-US" altLang="ja-JP" sz="3200" b="1" dirty="0">
              <a:ln w="9525">
                <a:noFill/>
                <a:prstDash val="solid"/>
              </a:ln>
              <a:solidFill>
                <a:srgbClr val="0083E6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0" y="4034427"/>
            <a:ext cx="6943945" cy="2451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Bef>
                <a:spcPts val="300"/>
              </a:spcBef>
            </a:pPr>
            <a:r>
              <a:rPr kumimoji="1" lang="ja-JP" altLang="en-US" sz="1450" b="1" dirty="0">
                <a:ln w="3175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「 コロナ禍においての海外での安全確保～政府の取組と企業の皆様へのお願い 」</a:t>
            </a:r>
            <a:endParaRPr kumimoji="1" lang="en-US" altLang="ja-JP" sz="1450" b="1" dirty="0">
              <a:ln w="3175">
                <a:noFill/>
              </a:ln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lnSpc>
                <a:spcPts val="1800"/>
              </a:lnSpc>
              <a:spcBef>
                <a:spcPts val="300"/>
              </a:spcBef>
              <a:defRPr/>
            </a:pPr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          外務省領事局邦人テロ対策室長 兼 経済局官民連携推進室日本企業海外安全対策特別専門官  </a:t>
            </a:r>
            <a:endParaRPr kumimoji="1" lang="en-US" altLang="ja-JP" sz="11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lnSpc>
                <a:spcPts val="1900"/>
              </a:lnSpc>
              <a:spcBef>
                <a:spcPts val="300"/>
              </a:spcBef>
              <a:defRPr/>
            </a:pPr>
            <a:r>
              <a:rPr kumimoji="1" lang="en-US" altLang="ja-JP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                                                                                                                                 </a:t>
            </a:r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           </a:t>
            </a:r>
            <a:r>
              <a:rPr kumimoji="1"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石丸　淳   </a:t>
            </a:r>
            <a:endParaRPr kumimoji="1" lang="en-US" altLang="ja-JP" sz="1300" b="1" dirty="0">
              <a:ln w="3175">
                <a:noFill/>
              </a:ln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800"/>
              </a:lnSpc>
              <a:spcBef>
                <a:spcPts val="300"/>
              </a:spcBef>
            </a:pPr>
            <a:r>
              <a:rPr kumimoji="1" lang="ja-JP" altLang="en-US" sz="1450" b="1" dirty="0">
                <a:ln w="3175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「 海外リスクと安全対策 （誘拐対策等）」</a:t>
            </a:r>
            <a:endParaRPr kumimoji="1" lang="en-US" altLang="ja-JP" sz="1450" b="1" dirty="0">
              <a:ln w="3175">
                <a:noFill/>
              </a:ln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lnSpc>
                <a:spcPts val="1800"/>
              </a:lnSpc>
              <a:spcBef>
                <a:spcPts val="300"/>
              </a:spcBef>
              <a:defRPr/>
            </a:pPr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                                                                              株式会社オオコシセキュリティコンサルタンツ</a:t>
            </a:r>
            <a:r>
              <a:rPr kumimoji="1" lang="en-US" altLang="ja-JP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kumimoji="1" lang="en-US" altLang="ja-JP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kumimoji="1" lang="en-US" altLang="ja-JP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                                                                                                               </a:t>
            </a:r>
            <a:r>
              <a:rPr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藤原　修</a:t>
            </a:r>
            <a:r>
              <a:rPr kumimoji="1"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endParaRPr kumimoji="1" lang="en-US" altLang="ja-JP" sz="1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ts val="1800"/>
              </a:lnSpc>
              <a:spcBef>
                <a:spcPts val="300"/>
              </a:spcBef>
              <a:defRPr/>
            </a:pPr>
            <a:r>
              <a:rPr lang="ja-JP" altLang="en-US" sz="1400" b="1" dirty="0">
                <a:ln w="3175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 「ウィズ・コロナ時代の海外ビジネス展開　</a:t>
            </a:r>
            <a:r>
              <a:rPr lang="en-US" altLang="ja-JP" sz="1400" b="1" dirty="0">
                <a:ln w="3175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-</a:t>
            </a:r>
            <a:r>
              <a:rPr lang="ja-JP" altLang="en-US" sz="1400" b="1" dirty="0">
                <a:ln w="3175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中小企業が今できること</a:t>
            </a:r>
            <a:r>
              <a:rPr lang="en-US" altLang="ja-JP" sz="1400" b="1" dirty="0">
                <a:ln w="3175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-</a:t>
            </a:r>
            <a:r>
              <a:rPr lang="ja-JP" altLang="en-US" sz="1400" b="1" dirty="0" smtClean="0">
                <a:ln w="3175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」</a:t>
            </a:r>
            <a:endParaRPr lang="ja-JP" altLang="en-US" sz="1400" b="1" dirty="0">
              <a:ln w="3175">
                <a:noFill/>
              </a:ln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lnSpc>
                <a:spcPts val="1800"/>
              </a:lnSpc>
              <a:spcBef>
                <a:spcPts val="300"/>
              </a:spcBef>
              <a:defRPr/>
            </a:pPr>
            <a:r>
              <a:rPr lang="ja-JP" altLang="en-US" sz="1050" b="1" dirty="0">
                <a:ln w="3175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　　　　　　　　　</a:t>
            </a:r>
            <a:r>
              <a:rPr lang="ja-JP" altLang="en-US" sz="1050" b="1" dirty="0" smtClean="0">
                <a:ln w="3175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　独立</a:t>
            </a:r>
            <a:r>
              <a:rPr lang="ja-JP" altLang="en-US" sz="1050" b="1" dirty="0">
                <a:ln w="3175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行政法人中小企業基盤整備機構</a:t>
            </a:r>
          </a:p>
          <a:p>
            <a:pPr algn="ctr">
              <a:lnSpc>
                <a:spcPts val="1800"/>
              </a:lnSpc>
              <a:spcBef>
                <a:spcPts val="300"/>
              </a:spcBef>
              <a:defRPr/>
            </a:pPr>
            <a:r>
              <a:rPr lang="ja-JP" altLang="en-US" sz="1050" b="1" dirty="0" smtClean="0">
                <a:ln w="3175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　　　　　　　　　　　　　　　　　　　　　国際化</a:t>
            </a:r>
            <a:r>
              <a:rPr lang="ja-JP" altLang="en-US" sz="1050" b="1" dirty="0">
                <a:ln w="3175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支援</a:t>
            </a:r>
            <a:r>
              <a:rPr lang="ja-JP" altLang="en-US" sz="1050" b="1" dirty="0" smtClean="0">
                <a:ln w="3175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アドバイザー</a:t>
            </a:r>
            <a:r>
              <a:rPr lang="ja-JP" altLang="en-US" sz="1400" b="1" dirty="0">
                <a:ln w="3175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　和田　正倫</a:t>
            </a:r>
            <a:endParaRPr lang="en-US" altLang="ja-JP" sz="1400" b="1" dirty="0">
              <a:ln w="3175">
                <a:noFill/>
              </a:ln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" name="フローチャート: 処理 14"/>
          <p:cNvSpPr/>
          <p:nvPr/>
        </p:nvSpPr>
        <p:spPr>
          <a:xfrm>
            <a:off x="76998" y="4086430"/>
            <a:ext cx="68239" cy="680204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04664" y="9684204"/>
            <a:ext cx="63093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共催：外務省、 独立行政法人日本貿易振興機構（</a:t>
            </a:r>
            <a:r>
              <a:rPr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JETRO</a:t>
            </a:r>
            <a:r>
              <a:rPr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）、独立行政法人中小企業基盤整備</a:t>
            </a:r>
            <a:r>
              <a:rPr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機構、大阪商工会議所</a:t>
            </a:r>
            <a:endParaRPr kumimoji="1" lang="ja-JP" altLang="en-US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5277" y="7119536"/>
            <a:ext cx="68517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下記</a:t>
            </a:r>
            <a:r>
              <a:rPr kumimoji="1"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URL</a:t>
            </a:r>
            <a:r>
              <a:rPr kumimoji="1"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をクリックして申し込みフォームにご記入いただき「申し込みボタン」をクリックしてください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51123" y="6818978"/>
            <a:ext cx="6555754" cy="25391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●</a:t>
            </a:r>
            <a:r>
              <a:rPr kumimoji="1" lang="ja-JP" altLang="en-US" sz="10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ja-JP" altLang="en-US" sz="105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お申し込み方法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51123" y="8553400"/>
            <a:ext cx="6555754" cy="2616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05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●</a:t>
            </a:r>
            <a:r>
              <a:rPr kumimoji="1" lang="ja-JP" altLang="en-US" sz="11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ja-JP" altLang="en-US" sz="105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お問い合わせ先</a:t>
            </a:r>
            <a:endParaRPr kumimoji="1" lang="ja-JP" altLang="en-US" sz="11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22716" y="8833704"/>
            <a:ext cx="6192687" cy="702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00"/>
              </a:spcBef>
            </a:pPr>
            <a:r>
              <a:rPr lang="ja-JP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株式会社オオコシセキュリティコンサルタンツ（業務委託先）担当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:</a:t>
            </a:r>
            <a:r>
              <a:rPr lang="ja-JP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夏目、石見、橋田、藤原</a:t>
            </a:r>
          </a:p>
          <a:p>
            <a:pPr>
              <a:spcBef>
                <a:spcPts val="400"/>
              </a:spcBef>
            </a:pPr>
            <a:r>
              <a:rPr lang="zh-TW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〒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105-0011</a:t>
            </a:r>
            <a:r>
              <a:rPr lang="zh-TW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東京都港区芝公園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3-4-30</a:t>
            </a:r>
            <a:endParaRPr lang="ja-JP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Bef>
                <a:spcPts val="400"/>
              </a:spcBef>
            </a:pP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TEL</a:t>
            </a:r>
            <a:r>
              <a:rPr lang="ja-JP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03-5776-0530</a:t>
            </a:r>
            <a:r>
              <a:rPr lang="ja-JP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／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FAX</a:t>
            </a:r>
            <a:r>
              <a:rPr lang="ja-JP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03-5776-0531</a:t>
            </a:r>
            <a:endParaRPr lang="ja-JP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857545" y="2415669"/>
            <a:ext cx="635699" cy="277473"/>
          </a:xfrm>
          <a:prstGeom prst="roundRect">
            <a:avLst/>
          </a:prstGeom>
          <a:solidFill>
            <a:schemeClr val="bg1"/>
          </a:solidFill>
          <a:ln w="6350">
            <a:solidFill>
              <a:srgbClr val="61A0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200" b="1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日 時</a:t>
            </a:r>
          </a:p>
        </p:txBody>
      </p:sp>
      <p:sp>
        <p:nvSpPr>
          <p:cNvPr id="34" name="角丸四角形 33"/>
          <p:cNvSpPr/>
          <p:nvPr/>
        </p:nvSpPr>
        <p:spPr>
          <a:xfrm>
            <a:off x="857545" y="2840611"/>
            <a:ext cx="635700" cy="279476"/>
          </a:xfrm>
          <a:prstGeom prst="roundRect">
            <a:avLst/>
          </a:prstGeom>
          <a:solidFill>
            <a:schemeClr val="bg1"/>
          </a:solidFill>
          <a:ln w="3175">
            <a:solidFill>
              <a:srgbClr val="61A0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200" b="1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場</a:t>
            </a:r>
            <a:r>
              <a:rPr kumimoji="1" lang="en-US" altLang="ja-JP" sz="1200" b="1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ja-JP" altLang="en-US" sz="1200" b="1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所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580926" y="2791968"/>
            <a:ext cx="5557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ウェブ開催</a:t>
            </a:r>
            <a:r>
              <a:rPr lang="ja-JP" altLang="en-US" sz="1200" b="1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（アクセス方法はお申し込みされた方にお知らせします）</a:t>
            </a:r>
            <a:endParaRPr lang="en-US" altLang="zh-TW" sz="2000" b="1" dirty="0">
              <a:solidFill>
                <a:srgbClr val="0070C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580925" y="2277679"/>
            <a:ext cx="5287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526" indent="-628526">
              <a:spcAft>
                <a:spcPts val="600"/>
              </a:spcAft>
            </a:pPr>
            <a:r>
              <a:rPr kumimoji="1" lang="en-US" altLang="ja-JP" b="1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2021</a:t>
            </a:r>
            <a:r>
              <a:rPr kumimoji="1" lang="ja-JP" altLang="en-US" b="1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年</a:t>
            </a:r>
            <a:r>
              <a:rPr kumimoji="1" lang="ja-JP" altLang="en-US" sz="2000" b="1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2800" b="1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b="1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月</a:t>
            </a:r>
            <a:r>
              <a:rPr kumimoji="1" lang="en-US" altLang="ja-JP" sz="2800" b="1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2</a:t>
            </a:r>
            <a:r>
              <a:rPr lang="en-US" altLang="ja-JP" sz="2800" b="1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7</a:t>
            </a:r>
            <a:r>
              <a:rPr kumimoji="1" lang="ja-JP" altLang="en-US" b="1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日</a:t>
            </a:r>
            <a:r>
              <a:rPr kumimoji="1" lang="ja-JP" altLang="en-US" sz="2000" b="1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2000" b="1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2000" b="1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水</a:t>
            </a:r>
            <a:r>
              <a:rPr kumimoji="1" lang="en-US" altLang="ja-JP" sz="2000" b="1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)</a:t>
            </a:r>
            <a:r>
              <a:rPr kumimoji="1" lang="en-US" altLang="ja-JP" sz="1600" b="1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2400" b="1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13:50</a:t>
            </a:r>
            <a:r>
              <a:rPr kumimoji="1" lang="ja-JP" altLang="en-US" sz="2400" b="1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－</a:t>
            </a:r>
            <a:r>
              <a:rPr kumimoji="1" lang="en-US" altLang="ja-JP" sz="2400" b="1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16:30</a:t>
            </a:r>
            <a:r>
              <a:rPr lang="ja-JP" altLang="en-US" sz="2000" b="1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　</a:t>
            </a:r>
            <a:endParaRPr lang="zh-TW" altLang="en-US" sz="2000" b="1" dirty="0">
              <a:solidFill>
                <a:srgbClr val="0070C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306277" y="7597170"/>
            <a:ext cx="5400600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ja-JP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en-US" altLang="ja-JP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URL</a:t>
            </a:r>
            <a:r>
              <a:rPr lang="ja-JP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を開くことができなかったお客様は、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000">
              <a:lnSpc>
                <a:spcPts val="1600"/>
              </a:lnSpc>
            </a:pP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 </a:t>
            </a:r>
            <a:r>
              <a:rPr lang="en-US" altLang="ja-JP" sz="1100" u="sng" dirty="0">
                <a:latin typeface="游ゴシック" panose="020B0400000000000000" pitchFamily="50" charset="-128"/>
                <a:ea typeface="游ゴシック" panose="020B0400000000000000" pitchFamily="50" charset="-128"/>
                <a:hlinkClick r:id="rId3"/>
              </a:rPr>
              <a:t>info@globalsecurity.jp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 </a:t>
            </a:r>
            <a:r>
              <a:rPr lang="ja-JP" altLang="ja-JP" sz="1100" dirty="0" err="1">
                <a:latin typeface="游ゴシック" panose="020B0400000000000000" pitchFamily="50" charset="-128"/>
                <a:ea typeface="游ゴシック" panose="020B0400000000000000" pitchFamily="50" charset="-128"/>
              </a:rPr>
              <a:t>まで</a:t>
            </a:r>
            <a:r>
              <a:rPr lang="ja-JP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その旨ご連絡ください。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80000">
              <a:lnSpc>
                <a:spcPts val="1600"/>
              </a:lnSpc>
            </a:pPr>
            <a:r>
              <a:rPr lang="ja-JP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折り返し、メールにて、申し込みフォームを送付させていただきます。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さらにご質問がある方は営業日の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09</a:t>
            </a:r>
            <a:r>
              <a:rPr lang="ja-JP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00</a:t>
            </a:r>
            <a:r>
              <a:rPr lang="ja-JP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18</a:t>
            </a:r>
            <a:r>
              <a:rPr lang="ja-JP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00</a:t>
            </a:r>
            <a:r>
              <a:rPr lang="ja-JP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の間にお問い合わせください。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15847" y="7335560"/>
            <a:ext cx="470341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ja-JP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URL</a:t>
            </a:r>
            <a:r>
              <a:rPr lang="ja-JP" altLang="ja-JP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endParaRPr lang="ja-JP" altLang="ja-JP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92303" y="391645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b="1" dirty="0">
                <a:ln w="3175">
                  <a:noFill/>
                </a:ln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外務省</a:t>
            </a:r>
            <a:endParaRPr lang="ja-JP" altLang="en-US" dirty="0"/>
          </a:p>
        </p:txBody>
      </p:sp>
      <p:sp>
        <p:nvSpPr>
          <p:cNvPr id="21" name="フローチャート: 処理 20"/>
          <p:cNvSpPr/>
          <p:nvPr/>
        </p:nvSpPr>
        <p:spPr>
          <a:xfrm>
            <a:off x="93633" y="4884426"/>
            <a:ext cx="57490" cy="670386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角丸四角形 37"/>
          <p:cNvSpPr/>
          <p:nvPr/>
        </p:nvSpPr>
        <p:spPr>
          <a:xfrm>
            <a:off x="857545" y="3281668"/>
            <a:ext cx="635700" cy="282297"/>
          </a:xfrm>
          <a:prstGeom prst="roundRect">
            <a:avLst/>
          </a:prstGeom>
          <a:solidFill>
            <a:schemeClr val="bg1"/>
          </a:solidFill>
          <a:ln w="3175">
            <a:solidFill>
              <a:srgbClr val="61A0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200" b="1" dirty="0">
                <a:solidFill>
                  <a:srgbClr val="0070C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料 金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586158" y="3147814"/>
            <a:ext cx="20128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b="1" dirty="0">
                <a:solidFill>
                  <a:srgbClr val="0070C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rPr>
              <a:t>無 料</a:t>
            </a:r>
            <a:endParaRPr lang="en-US" altLang="zh-TW" sz="3000" b="1" dirty="0">
              <a:solidFill>
                <a:srgbClr val="0070C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游ゴシック" panose="020B0400000000000000" pitchFamily="50" charset="-128"/>
              <a:ea typeface="游ゴシック" panose="020B04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フローチャート: 処理 28"/>
          <p:cNvSpPr/>
          <p:nvPr/>
        </p:nvSpPr>
        <p:spPr>
          <a:xfrm>
            <a:off x="76998" y="5642740"/>
            <a:ext cx="74126" cy="762071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43423" y="7261745"/>
            <a:ext cx="45571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u="sng" dirty="0">
                <a:hlinkClick r:id="rId4"/>
              </a:rPr>
              <a:t>https://</a:t>
            </a:r>
            <a:r>
              <a:rPr lang="en-US" altLang="ja-JP" u="sng" dirty="0" smtClean="0">
                <a:hlinkClick r:id="rId4"/>
              </a:rPr>
              <a:t>forms.gle/CWQhDssqvPNucsec8</a:t>
            </a:r>
            <a:endParaRPr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22" y="7639009"/>
            <a:ext cx="886443" cy="88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3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C07FC719-1A2D-45E1-995F-76BBE691C6E1}" vid="{E03F0865-67A1-4EFD-8BB7-8A7B751766B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83</TotalTime>
  <Words>336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游ゴシック</vt:lpstr>
      <vt:lpstr>Arial</vt:lpstr>
      <vt:lpstr>Calibri</vt:lpstr>
      <vt:lpstr>Cambria</vt:lpstr>
      <vt:lpstr>Office テーマ</vt:lpstr>
      <vt:lpstr>PowerPoint プレゼンテーション</vt:lpstr>
    </vt:vector>
  </TitlesOfParts>
  <Company>外務省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情報通信課</dc:creator>
  <cp:lastModifiedBy>情報通信課</cp:lastModifiedBy>
  <cp:revision>16</cp:revision>
  <cp:lastPrinted>2020-12-23T02:09:59Z</cp:lastPrinted>
  <dcterms:created xsi:type="dcterms:W3CDTF">2020-12-18T02:41:45Z</dcterms:created>
  <dcterms:modified xsi:type="dcterms:W3CDTF">2020-12-23T03:29:10Z</dcterms:modified>
</cp:coreProperties>
</file>